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sldIdLst>
    <p:sldId id="259" r:id="rId2"/>
    <p:sldId id="260" r:id="rId3"/>
    <p:sldId id="261" r:id="rId4"/>
    <p:sldId id="262" r:id="rId5"/>
    <p:sldId id="263" r:id="rId6"/>
    <p:sldId id="266" r:id="rId7"/>
    <p:sldId id="265" r:id="rId8"/>
    <p:sldId id="264" r:id="rId9"/>
    <p:sldId id="267" r:id="rId10"/>
    <p:sldId id="269" r:id="rId11"/>
    <p:sldId id="271" r:id="rId12"/>
    <p:sldId id="292" r:id="rId13"/>
    <p:sldId id="268" r:id="rId14"/>
    <p:sldId id="291" r:id="rId15"/>
    <p:sldId id="289" r:id="rId16"/>
    <p:sldId id="290" r:id="rId17"/>
  </p:sldIdLst>
  <p:sldSz cx="12192000" cy="6858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alibri Light" pitchFamily="34" charset="0"/>
      <p:regular r:id="rId23"/>
      <p:italic r:id="rId24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FD53CA-18DD-4096-B356-24FCB5013042}" type="doc">
      <dgm:prSet loTypeId="urn:microsoft.com/office/officeart/2005/8/layout/hProcess9" loCatId="process" qsTypeId="urn:microsoft.com/office/officeart/2005/8/quickstyle/simple1" qsCatId="simple" csTypeId="urn:microsoft.com/office/officeart/2005/8/colors/colorful1#1" csCatId="colorful" phldr="1"/>
      <dgm:spPr/>
    </dgm:pt>
    <dgm:pt modelId="{9AE8AEA7-785B-4381-AAA6-83CC7D8DCE3A}">
      <dgm:prSet phldrT="[Tekst]"/>
      <dgm:spPr/>
      <dgm:t>
        <a:bodyPr/>
        <a:lstStyle/>
        <a:p>
          <a:r>
            <a:rPr lang="hr-HR" b="1" dirty="0"/>
            <a:t>OTKRIĆE ŽIVOTNOG CIKLUSA MIKROORGANIZAMA</a:t>
          </a:r>
        </a:p>
      </dgm:t>
    </dgm:pt>
    <dgm:pt modelId="{58017FCD-CA2B-48B4-A3BF-C46B38B313BB}" type="parTrans" cxnId="{B7EE881D-D908-4F6D-8E4F-7CF88404085B}">
      <dgm:prSet/>
      <dgm:spPr/>
      <dgm:t>
        <a:bodyPr/>
        <a:lstStyle/>
        <a:p>
          <a:endParaRPr lang="hr-HR"/>
        </a:p>
      </dgm:t>
    </dgm:pt>
    <dgm:pt modelId="{4184792D-2A72-4189-8BA6-865AD8AD8CCE}" type="sibTrans" cxnId="{B7EE881D-D908-4F6D-8E4F-7CF88404085B}">
      <dgm:prSet/>
      <dgm:spPr/>
      <dgm:t>
        <a:bodyPr/>
        <a:lstStyle/>
        <a:p>
          <a:endParaRPr lang="hr-HR"/>
        </a:p>
      </dgm:t>
    </dgm:pt>
    <dgm:pt modelId="{AA57E1C1-4035-46F6-8605-EB4F65C39E45}">
      <dgm:prSet phldrT="[Tekst]"/>
      <dgm:spPr/>
      <dgm:t>
        <a:bodyPr/>
        <a:lstStyle/>
        <a:p>
          <a:r>
            <a:rPr lang="hr-HR" b="1" dirty="0"/>
            <a:t>RAZUMIJEVANJE POJAVE BOLESTU</a:t>
          </a:r>
        </a:p>
      </dgm:t>
    </dgm:pt>
    <dgm:pt modelId="{6AE1C689-DE84-40B3-9EBA-194EEDE7C408}" type="parTrans" cxnId="{9E2C8886-4A01-4EB4-8C5E-EB85D4F77BDA}">
      <dgm:prSet/>
      <dgm:spPr/>
      <dgm:t>
        <a:bodyPr/>
        <a:lstStyle/>
        <a:p>
          <a:endParaRPr lang="hr-HR"/>
        </a:p>
      </dgm:t>
    </dgm:pt>
    <dgm:pt modelId="{AC435780-D952-443D-9D47-0AA4D4BE6022}" type="sibTrans" cxnId="{9E2C8886-4A01-4EB4-8C5E-EB85D4F77BDA}">
      <dgm:prSet/>
      <dgm:spPr/>
      <dgm:t>
        <a:bodyPr/>
        <a:lstStyle/>
        <a:p>
          <a:endParaRPr lang="hr-HR"/>
        </a:p>
      </dgm:t>
    </dgm:pt>
    <dgm:pt modelId="{8D1D4EC0-3FB3-4FDB-B124-10E8B3BD238B}">
      <dgm:prSet phldrT="[Tekst]"/>
      <dgm:spPr/>
      <dgm:t>
        <a:bodyPr/>
        <a:lstStyle/>
        <a:p>
          <a:r>
            <a:rPr lang="hr-HR" b="1" dirty="0"/>
            <a:t>RAZUMIJEVANJE ŠIRENJA BOLESTI</a:t>
          </a:r>
        </a:p>
      </dgm:t>
    </dgm:pt>
    <dgm:pt modelId="{F3C37EE7-79DA-4C25-AB9F-9B2BAA89BAFD}" type="parTrans" cxnId="{7498B5AF-2E8B-47FD-B7B2-CD8BEE35722A}">
      <dgm:prSet/>
      <dgm:spPr/>
      <dgm:t>
        <a:bodyPr/>
        <a:lstStyle/>
        <a:p>
          <a:endParaRPr lang="hr-HR"/>
        </a:p>
      </dgm:t>
    </dgm:pt>
    <dgm:pt modelId="{CE3F370F-C330-48F1-87D8-C2317AEA2A1D}" type="sibTrans" cxnId="{7498B5AF-2E8B-47FD-B7B2-CD8BEE35722A}">
      <dgm:prSet/>
      <dgm:spPr/>
      <dgm:t>
        <a:bodyPr/>
        <a:lstStyle/>
        <a:p>
          <a:endParaRPr lang="hr-HR"/>
        </a:p>
      </dgm:t>
    </dgm:pt>
    <dgm:pt modelId="{548D3418-112C-4F5C-9DFD-337E26C9CEF9}">
      <dgm:prSet phldrT="[Tekst]"/>
      <dgm:spPr/>
      <dgm:t>
        <a:bodyPr/>
        <a:lstStyle/>
        <a:p>
          <a:r>
            <a:rPr lang="hr-HR" b="1" dirty="0"/>
            <a:t>SUZBIJANJE BOLESTI</a:t>
          </a:r>
        </a:p>
      </dgm:t>
    </dgm:pt>
    <dgm:pt modelId="{F2E26FED-2A0B-4644-8DC8-98E3FF21428D}" type="parTrans" cxnId="{88F5B1D2-9EBC-49C2-A7E5-A644245EE2CA}">
      <dgm:prSet/>
      <dgm:spPr/>
      <dgm:t>
        <a:bodyPr/>
        <a:lstStyle/>
        <a:p>
          <a:endParaRPr lang="hr-HR"/>
        </a:p>
      </dgm:t>
    </dgm:pt>
    <dgm:pt modelId="{7FF8783B-E041-47C0-AF93-67664042A942}" type="sibTrans" cxnId="{88F5B1D2-9EBC-49C2-A7E5-A644245EE2CA}">
      <dgm:prSet/>
      <dgm:spPr/>
      <dgm:t>
        <a:bodyPr/>
        <a:lstStyle/>
        <a:p>
          <a:endParaRPr lang="hr-HR"/>
        </a:p>
      </dgm:t>
    </dgm:pt>
    <dgm:pt modelId="{0F3A62E3-EFDD-48C3-B379-768F7A7370D5}" type="pres">
      <dgm:prSet presAssocID="{C6FD53CA-18DD-4096-B356-24FCB5013042}" presName="CompostProcess" presStyleCnt="0">
        <dgm:presLayoutVars>
          <dgm:dir/>
          <dgm:resizeHandles val="exact"/>
        </dgm:presLayoutVars>
      </dgm:prSet>
      <dgm:spPr/>
    </dgm:pt>
    <dgm:pt modelId="{59FE403D-E86D-45F7-B281-04AF68331FB0}" type="pres">
      <dgm:prSet presAssocID="{C6FD53CA-18DD-4096-B356-24FCB5013042}" presName="arrow" presStyleLbl="bgShp" presStyleIdx="0" presStyleCnt="1"/>
      <dgm:spPr/>
    </dgm:pt>
    <dgm:pt modelId="{035A2C2B-8DF2-421A-AEC9-E6DBD12191AA}" type="pres">
      <dgm:prSet presAssocID="{C6FD53CA-18DD-4096-B356-24FCB5013042}" presName="linearProcess" presStyleCnt="0"/>
      <dgm:spPr/>
    </dgm:pt>
    <dgm:pt modelId="{8D04EC9B-4EC0-46B7-941F-CDBDF15A668A}" type="pres">
      <dgm:prSet presAssocID="{9AE8AEA7-785B-4381-AAA6-83CC7D8DCE3A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71178E6-9C78-4FD0-93E1-107C5327DED9}" type="pres">
      <dgm:prSet presAssocID="{4184792D-2A72-4189-8BA6-865AD8AD8CCE}" presName="sibTrans" presStyleCnt="0"/>
      <dgm:spPr/>
    </dgm:pt>
    <dgm:pt modelId="{68620A4F-443E-408F-A453-2988527FE059}" type="pres">
      <dgm:prSet presAssocID="{AA57E1C1-4035-46F6-8605-EB4F65C39E45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7870463-B9E6-4CBA-87EF-9BE0D3D4FE4E}" type="pres">
      <dgm:prSet presAssocID="{AC435780-D952-443D-9D47-0AA4D4BE6022}" presName="sibTrans" presStyleCnt="0"/>
      <dgm:spPr/>
    </dgm:pt>
    <dgm:pt modelId="{E22E1F77-8323-487F-B64A-AC4573306AA6}" type="pres">
      <dgm:prSet presAssocID="{8D1D4EC0-3FB3-4FDB-B124-10E8B3BD238B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A725AF5-2E27-46E9-B18A-3B89214B48AC}" type="pres">
      <dgm:prSet presAssocID="{CE3F370F-C330-48F1-87D8-C2317AEA2A1D}" presName="sibTrans" presStyleCnt="0"/>
      <dgm:spPr/>
    </dgm:pt>
    <dgm:pt modelId="{CAC88D3C-473F-4C7F-8D41-6343F5063F5F}" type="pres">
      <dgm:prSet presAssocID="{548D3418-112C-4F5C-9DFD-337E26C9CEF9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590D33E-2AD4-44A0-873D-D03032409CD9}" type="presOf" srcId="{548D3418-112C-4F5C-9DFD-337E26C9CEF9}" destId="{CAC88D3C-473F-4C7F-8D41-6343F5063F5F}" srcOrd="0" destOrd="0" presId="urn:microsoft.com/office/officeart/2005/8/layout/hProcess9"/>
    <dgm:cxn modelId="{650618A3-9021-4C24-8B13-F80B5456EA47}" type="presOf" srcId="{AA57E1C1-4035-46F6-8605-EB4F65C39E45}" destId="{68620A4F-443E-408F-A453-2988527FE059}" srcOrd="0" destOrd="0" presId="urn:microsoft.com/office/officeart/2005/8/layout/hProcess9"/>
    <dgm:cxn modelId="{64B83CCE-4AC9-45D9-B1A0-3AD734268B75}" type="presOf" srcId="{C6FD53CA-18DD-4096-B356-24FCB5013042}" destId="{0F3A62E3-EFDD-48C3-B379-768F7A7370D5}" srcOrd="0" destOrd="0" presId="urn:microsoft.com/office/officeart/2005/8/layout/hProcess9"/>
    <dgm:cxn modelId="{9E2C8886-4A01-4EB4-8C5E-EB85D4F77BDA}" srcId="{C6FD53CA-18DD-4096-B356-24FCB5013042}" destId="{AA57E1C1-4035-46F6-8605-EB4F65C39E45}" srcOrd="1" destOrd="0" parTransId="{6AE1C689-DE84-40B3-9EBA-194EEDE7C408}" sibTransId="{AC435780-D952-443D-9D47-0AA4D4BE6022}"/>
    <dgm:cxn modelId="{5BE51DD0-2231-4EDE-970F-D11271BB0E1F}" type="presOf" srcId="{8D1D4EC0-3FB3-4FDB-B124-10E8B3BD238B}" destId="{E22E1F77-8323-487F-B64A-AC4573306AA6}" srcOrd="0" destOrd="0" presId="urn:microsoft.com/office/officeart/2005/8/layout/hProcess9"/>
    <dgm:cxn modelId="{88F5B1D2-9EBC-49C2-A7E5-A644245EE2CA}" srcId="{C6FD53CA-18DD-4096-B356-24FCB5013042}" destId="{548D3418-112C-4F5C-9DFD-337E26C9CEF9}" srcOrd="3" destOrd="0" parTransId="{F2E26FED-2A0B-4644-8DC8-98E3FF21428D}" sibTransId="{7FF8783B-E041-47C0-AF93-67664042A942}"/>
    <dgm:cxn modelId="{0CBC6C8A-023E-413C-A0C1-F6D207E1AD79}" type="presOf" srcId="{9AE8AEA7-785B-4381-AAA6-83CC7D8DCE3A}" destId="{8D04EC9B-4EC0-46B7-941F-CDBDF15A668A}" srcOrd="0" destOrd="0" presId="urn:microsoft.com/office/officeart/2005/8/layout/hProcess9"/>
    <dgm:cxn modelId="{7498B5AF-2E8B-47FD-B7B2-CD8BEE35722A}" srcId="{C6FD53CA-18DD-4096-B356-24FCB5013042}" destId="{8D1D4EC0-3FB3-4FDB-B124-10E8B3BD238B}" srcOrd="2" destOrd="0" parTransId="{F3C37EE7-79DA-4C25-AB9F-9B2BAA89BAFD}" sibTransId="{CE3F370F-C330-48F1-87D8-C2317AEA2A1D}"/>
    <dgm:cxn modelId="{B7EE881D-D908-4F6D-8E4F-7CF88404085B}" srcId="{C6FD53CA-18DD-4096-B356-24FCB5013042}" destId="{9AE8AEA7-785B-4381-AAA6-83CC7D8DCE3A}" srcOrd="0" destOrd="0" parTransId="{58017FCD-CA2B-48B4-A3BF-C46B38B313BB}" sibTransId="{4184792D-2A72-4189-8BA6-865AD8AD8CCE}"/>
    <dgm:cxn modelId="{58F4C07E-B8CF-4102-808A-DCB2E6D86F8C}" type="presParOf" srcId="{0F3A62E3-EFDD-48C3-B379-768F7A7370D5}" destId="{59FE403D-E86D-45F7-B281-04AF68331FB0}" srcOrd="0" destOrd="0" presId="urn:microsoft.com/office/officeart/2005/8/layout/hProcess9"/>
    <dgm:cxn modelId="{CD36D008-1122-405B-B111-FEFD29AFE052}" type="presParOf" srcId="{0F3A62E3-EFDD-48C3-B379-768F7A7370D5}" destId="{035A2C2B-8DF2-421A-AEC9-E6DBD12191AA}" srcOrd="1" destOrd="0" presId="urn:microsoft.com/office/officeart/2005/8/layout/hProcess9"/>
    <dgm:cxn modelId="{63ABA89B-2B08-416A-84DB-0524E2F78A7D}" type="presParOf" srcId="{035A2C2B-8DF2-421A-AEC9-E6DBD12191AA}" destId="{8D04EC9B-4EC0-46B7-941F-CDBDF15A668A}" srcOrd="0" destOrd="0" presId="urn:microsoft.com/office/officeart/2005/8/layout/hProcess9"/>
    <dgm:cxn modelId="{0C99B7A1-B128-4560-B33B-BD44A5D3A832}" type="presParOf" srcId="{035A2C2B-8DF2-421A-AEC9-E6DBD12191AA}" destId="{971178E6-9C78-4FD0-93E1-107C5327DED9}" srcOrd="1" destOrd="0" presId="urn:microsoft.com/office/officeart/2005/8/layout/hProcess9"/>
    <dgm:cxn modelId="{AC24DCA8-16E5-4DEF-831E-91FF83BE9247}" type="presParOf" srcId="{035A2C2B-8DF2-421A-AEC9-E6DBD12191AA}" destId="{68620A4F-443E-408F-A453-2988527FE059}" srcOrd="2" destOrd="0" presId="urn:microsoft.com/office/officeart/2005/8/layout/hProcess9"/>
    <dgm:cxn modelId="{BBC365BA-5406-4B17-B309-A71AE9640886}" type="presParOf" srcId="{035A2C2B-8DF2-421A-AEC9-E6DBD12191AA}" destId="{C7870463-B9E6-4CBA-87EF-9BE0D3D4FE4E}" srcOrd="3" destOrd="0" presId="urn:microsoft.com/office/officeart/2005/8/layout/hProcess9"/>
    <dgm:cxn modelId="{43BC5BB4-4D44-4220-A631-BEEC7009F9E1}" type="presParOf" srcId="{035A2C2B-8DF2-421A-AEC9-E6DBD12191AA}" destId="{E22E1F77-8323-487F-B64A-AC4573306AA6}" srcOrd="4" destOrd="0" presId="urn:microsoft.com/office/officeart/2005/8/layout/hProcess9"/>
    <dgm:cxn modelId="{78A223B6-2E73-46FD-8F57-4C01BBE05DEC}" type="presParOf" srcId="{035A2C2B-8DF2-421A-AEC9-E6DBD12191AA}" destId="{3A725AF5-2E27-46E9-B18A-3B89214B48AC}" srcOrd="5" destOrd="0" presId="urn:microsoft.com/office/officeart/2005/8/layout/hProcess9"/>
    <dgm:cxn modelId="{D98E1926-72B3-40E9-92BA-4C87A696F298}" type="presParOf" srcId="{035A2C2B-8DF2-421A-AEC9-E6DBD12191AA}" destId="{CAC88D3C-473F-4C7F-8D41-6343F5063F5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9FE403D-E86D-45F7-B281-04AF68331FB0}">
      <dsp:nvSpPr>
        <dsp:cNvPr id="0" name=""/>
        <dsp:cNvSpPr/>
      </dsp:nvSpPr>
      <dsp:spPr>
        <a:xfrm>
          <a:off x="914399" y="0"/>
          <a:ext cx="10363200" cy="570711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4EC9B-4EC0-46B7-941F-CDBDF15A668A}">
      <dsp:nvSpPr>
        <dsp:cNvPr id="0" name=""/>
        <dsp:cNvSpPr/>
      </dsp:nvSpPr>
      <dsp:spPr>
        <a:xfrm>
          <a:off x="6101" y="1712135"/>
          <a:ext cx="2934890" cy="228284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/>
            <a:t>OTKRIĆE ŽIVOTNOG CIKLUSA MIKROORGANIZAMA</a:t>
          </a:r>
        </a:p>
      </dsp:txBody>
      <dsp:txXfrm>
        <a:off x="6101" y="1712135"/>
        <a:ext cx="2934890" cy="2282846"/>
      </dsp:txXfrm>
    </dsp:sp>
    <dsp:sp modelId="{68620A4F-443E-408F-A453-2988527FE059}">
      <dsp:nvSpPr>
        <dsp:cNvPr id="0" name=""/>
        <dsp:cNvSpPr/>
      </dsp:nvSpPr>
      <dsp:spPr>
        <a:xfrm>
          <a:off x="3087737" y="1712135"/>
          <a:ext cx="2934890" cy="228284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/>
            <a:t>RAZUMIJEVANJE POJAVE BOLESTU</a:t>
          </a:r>
        </a:p>
      </dsp:txBody>
      <dsp:txXfrm>
        <a:off x="3087737" y="1712135"/>
        <a:ext cx="2934890" cy="2282846"/>
      </dsp:txXfrm>
    </dsp:sp>
    <dsp:sp modelId="{E22E1F77-8323-487F-B64A-AC4573306AA6}">
      <dsp:nvSpPr>
        <dsp:cNvPr id="0" name=""/>
        <dsp:cNvSpPr/>
      </dsp:nvSpPr>
      <dsp:spPr>
        <a:xfrm>
          <a:off x="6169372" y="1712135"/>
          <a:ext cx="2934890" cy="228284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/>
            <a:t>RAZUMIJEVANJE ŠIRENJA BOLESTI</a:t>
          </a:r>
        </a:p>
      </dsp:txBody>
      <dsp:txXfrm>
        <a:off x="6169372" y="1712135"/>
        <a:ext cx="2934890" cy="2282846"/>
      </dsp:txXfrm>
    </dsp:sp>
    <dsp:sp modelId="{CAC88D3C-473F-4C7F-8D41-6343F5063F5F}">
      <dsp:nvSpPr>
        <dsp:cNvPr id="0" name=""/>
        <dsp:cNvSpPr/>
      </dsp:nvSpPr>
      <dsp:spPr>
        <a:xfrm>
          <a:off x="9251007" y="1712135"/>
          <a:ext cx="2934890" cy="228284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b="1" kern="1200" dirty="0"/>
            <a:t>SUZBIJANJE BOLESTI</a:t>
          </a:r>
        </a:p>
      </dsp:txBody>
      <dsp:txXfrm>
        <a:off x="9251007" y="1712135"/>
        <a:ext cx="2934890" cy="2282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13.8.2021.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3200" b="1" dirty="0" smtClean="0"/>
              <a:t>Priroda 6</a:t>
            </a:r>
          </a:p>
          <a:p>
            <a:pPr algn="r"/>
            <a:r>
              <a:rPr lang="hr-HR" sz="3200" b="1" dirty="0" smtClean="0"/>
              <a:t>ŠK</a:t>
            </a:r>
            <a:endParaRPr lang="x-none" sz="320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9s5CnQAwL4" TargetMode="External"/><Relationship Id="rId7" Type="http://schemas.openxmlformats.org/officeDocument/2006/relationships/hyperlink" Target="https://www.e-sfera.hr/dodatni-digitalni-sadrzaji/4a9294f4-6306-4383-99f6-60a7bc6887af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dgo.hr/Default.aspx?sifraStranica=777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learningapps.org/watch?v=pq6sxivuj19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4a9294f4-6306-4383-99f6-60a7bc6887af/assets/interactivity/kviz_5/index.html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s://www.e-sfera.hr/dodatni-digitalni-sadrzaji/4a9294f4-6306-4383-99f6-60a7bc6887af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hyperlink" Target="https://www.e-sfera.hr/dodatni-digitalni-sadrzaji/4a9294f4-6306-4383-99f6-60a7bc6887af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CvEYJyyBBB8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e-sfera.hr/dodatni-digitalni-sadrzaji/4a9294f4-6306-4383-99f6-60a7bc6887af/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4a9294f4-6306-4383-99f6-60a7bc6887af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4a9294f4-6306-4383-99f6-60a7bc6887af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0217B7C-A178-4B43-AF62-CF16B202A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6"/>
          <a:stretch/>
        </p:blipFill>
        <p:spPr>
          <a:xfrm>
            <a:off x="0" y="1139252"/>
            <a:ext cx="6254647" cy="5718748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AB788B80-1C36-47AC-98D2-CB32710F70CD}"/>
              </a:ext>
            </a:extLst>
          </p:cNvPr>
          <p:cNvSpPr txBox="1"/>
          <p:nvPr/>
        </p:nvSpPr>
        <p:spPr>
          <a:xfrm>
            <a:off x="6685613" y="1648918"/>
            <a:ext cx="4811843" cy="523220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Perete li redovito ruke?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B3DEB935-993A-46E8-8708-47CFD1B9D539}"/>
              </a:ext>
            </a:extLst>
          </p:cNvPr>
          <p:cNvSpPr txBox="1"/>
          <p:nvPr/>
        </p:nvSpPr>
        <p:spPr>
          <a:xfrm>
            <a:off x="6685612" y="2281296"/>
            <a:ext cx="4811843" cy="523220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Perete li ruke pravilno?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DFD9E4DE-7E82-487B-93CA-FA9D39AC7DC6}"/>
              </a:ext>
            </a:extLst>
          </p:cNvPr>
          <p:cNvSpPr txBox="1"/>
          <p:nvPr/>
        </p:nvSpPr>
        <p:spPr>
          <a:xfrm>
            <a:off x="6685613" y="2981527"/>
            <a:ext cx="4811843" cy="523220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Doznajte na poveznici!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912AA734-DFE9-4518-A008-B3E7CAEF8F8D}"/>
              </a:ext>
            </a:extLst>
          </p:cNvPr>
          <p:cNvSpPr txBox="1"/>
          <p:nvPr/>
        </p:nvSpPr>
        <p:spPr>
          <a:xfrm>
            <a:off x="7600013" y="3998626"/>
            <a:ext cx="3466475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hlinkClick r:id="rId3"/>
              </a:rPr>
              <a:t>Pravilno pranje ruku</a:t>
            </a:r>
            <a:endParaRPr lang="hr-HR" sz="2000" b="1" dirty="0"/>
          </a:p>
        </p:txBody>
      </p:sp>
      <p:pic>
        <p:nvPicPr>
          <p:cNvPr id="10" name="Grafika 9" descr="Video camera outline">
            <a:extLst>
              <a:ext uri="{FF2B5EF4-FFF2-40B4-BE49-F238E27FC236}">
                <a16:creationId xmlns:a16="http://schemas.microsoft.com/office/drawing/2014/main" xmlns="" id="{40BEF1B3-312C-4769-881B-F85685C59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85613" y="3624668"/>
            <a:ext cx="914400" cy="914400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55C14811-4843-4462-9F5B-D73BAC3D26C2}"/>
              </a:ext>
            </a:extLst>
          </p:cNvPr>
          <p:cNvSpPr txBox="1"/>
          <p:nvPr/>
        </p:nvSpPr>
        <p:spPr>
          <a:xfrm>
            <a:off x="6685611" y="4956002"/>
            <a:ext cx="4811843" cy="954107"/>
          </a:xfrm>
          <a:prstGeom prst="rect">
            <a:avLst/>
          </a:prstGeom>
          <a:ln w="1905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Zbog čega je važno pravilno i redovito pranje ruku?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D72A9FF9-7B04-4304-9B38-F353EF911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2722" y="6068224"/>
            <a:ext cx="809625" cy="714375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055770C7-741D-4DC9-A8ED-1205280C71D1}"/>
              </a:ext>
            </a:extLst>
          </p:cNvPr>
          <p:cNvSpPr txBox="1"/>
          <p:nvPr/>
        </p:nvSpPr>
        <p:spPr>
          <a:xfrm>
            <a:off x="8479085" y="6221154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7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F636FF2F-AB67-43ED-9394-167F660BD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79" y="2194137"/>
            <a:ext cx="4255895" cy="4159366"/>
          </a:xfrm>
        </p:spPr>
        <p:txBody>
          <a:bodyPr>
            <a:normAutofit/>
          </a:bodyPr>
          <a:lstStyle/>
          <a:p>
            <a:r>
              <a:rPr lang="hr-HR" dirty="0"/>
              <a:t>Preživljavanje nepovoljnih uvjeta u obliku SPORE</a:t>
            </a:r>
          </a:p>
          <a:p>
            <a:pPr lvl="1"/>
            <a:r>
              <a:rPr lang="hr-HR" dirty="0"/>
              <a:t>čvrsta čahura koja štiti od nepovoljnih uvjeta</a:t>
            </a:r>
          </a:p>
          <a:p>
            <a:pPr lvl="1"/>
            <a:r>
              <a:rPr lang="hr-HR" dirty="0"/>
              <a:t>stanje mirovanja</a:t>
            </a:r>
          </a:p>
          <a:p>
            <a:r>
              <a:rPr lang="hr-HR" dirty="0"/>
              <a:t>Kada nastupe povoljni uvjeti – </a:t>
            </a:r>
            <a:r>
              <a:rPr lang="hr-HR" b="1" dirty="0"/>
              <a:t>razmnožavanje</a:t>
            </a:r>
          </a:p>
          <a:p>
            <a:r>
              <a:rPr lang="hr-HR" dirty="0"/>
              <a:t>Povećanje broja zaraznih čestica u organizmu </a:t>
            </a:r>
            <a:r>
              <a:rPr lang="hr-HR" dirty="0" smtClean="0"/>
              <a:t>– </a:t>
            </a:r>
            <a:r>
              <a:rPr lang="hr-HR" b="1" dirty="0"/>
              <a:t>RAZVOJ BOLESTI 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1FEF7ACA-F8FD-463B-829E-FAD9507B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80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Bakterije i gljivice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F8B6822-38F4-4311-B423-9DC684EA7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675" y="2121816"/>
            <a:ext cx="7101330" cy="4159366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B6A785BA-0A7F-47F5-9466-AC01483350A9}"/>
              </a:ext>
            </a:extLst>
          </p:cNvPr>
          <p:cNvSpPr txBox="1"/>
          <p:nvPr/>
        </p:nvSpPr>
        <p:spPr>
          <a:xfrm>
            <a:off x="9850305" y="1423269"/>
            <a:ext cx="2171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>
                <a:hlinkClick r:id="rId3"/>
              </a:rPr>
              <a:t>Otporne bakterije</a:t>
            </a:r>
            <a:endParaRPr lang="hr-HR" sz="2000" dirty="0"/>
          </a:p>
        </p:txBody>
      </p:sp>
      <p:pic>
        <p:nvPicPr>
          <p:cNvPr id="6" name="Grafika 5" descr="Double Tap Gesture outline">
            <a:extLst>
              <a:ext uri="{FF2B5EF4-FFF2-40B4-BE49-F238E27FC236}">
                <a16:creationId xmlns:a16="http://schemas.microsoft.com/office/drawing/2014/main" xmlns="" id="{1128E775-FBEC-4777-8C16-0D8519BCE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51472" y="118496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254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jagram 5">
            <a:extLst>
              <a:ext uri="{FF2B5EF4-FFF2-40B4-BE49-F238E27FC236}">
                <a16:creationId xmlns:a16="http://schemas.microsoft.com/office/drawing/2014/main" xmlns="" id="{689C688B-9AAE-4620-87DB-ADB6EEED26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008058925"/>
              </p:ext>
            </p:extLst>
          </p:nvPr>
        </p:nvGraphicFramePr>
        <p:xfrm>
          <a:off x="0" y="1150882"/>
          <a:ext cx="12192000" cy="5707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Pravokutnik 8">
            <a:extLst>
              <a:ext uri="{FF2B5EF4-FFF2-40B4-BE49-F238E27FC236}">
                <a16:creationId xmlns:a16="http://schemas.microsoft.com/office/drawing/2014/main" xmlns="" id="{FEF21F56-625C-483C-B7F5-A84F8C843E6F}"/>
              </a:ext>
            </a:extLst>
          </p:cNvPr>
          <p:cNvSpPr/>
          <p:nvPr/>
        </p:nvSpPr>
        <p:spPr>
          <a:xfrm>
            <a:off x="3069018" y="1150882"/>
            <a:ext cx="3084786" cy="5707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xmlns="" id="{C9236890-1781-4709-AF56-758AFF2850E6}"/>
              </a:ext>
            </a:extLst>
          </p:cNvPr>
          <p:cNvSpPr/>
          <p:nvPr/>
        </p:nvSpPr>
        <p:spPr>
          <a:xfrm>
            <a:off x="6153805" y="1150881"/>
            <a:ext cx="3084786" cy="5707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74F74427-C2D7-4989-B6F4-76F037D0A666}"/>
              </a:ext>
            </a:extLst>
          </p:cNvPr>
          <p:cNvSpPr/>
          <p:nvPr/>
        </p:nvSpPr>
        <p:spPr>
          <a:xfrm>
            <a:off x="9238592" y="1150882"/>
            <a:ext cx="2953407" cy="5707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Strelica: desno 14">
            <a:extLst>
              <a:ext uri="{FF2B5EF4-FFF2-40B4-BE49-F238E27FC236}">
                <a16:creationId xmlns:a16="http://schemas.microsoft.com/office/drawing/2014/main" xmlns="" id="{5362C923-6D22-42E3-B750-3AF4521215AA}"/>
              </a:ext>
            </a:extLst>
          </p:cNvPr>
          <p:cNvSpPr/>
          <p:nvPr/>
        </p:nvSpPr>
        <p:spPr>
          <a:xfrm>
            <a:off x="2288619" y="5849007"/>
            <a:ext cx="2065283" cy="56755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Strelica: desno 15">
            <a:extLst>
              <a:ext uri="{FF2B5EF4-FFF2-40B4-BE49-F238E27FC236}">
                <a16:creationId xmlns:a16="http://schemas.microsoft.com/office/drawing/2014/main" xmlns="" id="{2EDCC949-B02A-4AAE-BDAD-AD9064C48D28}"/>
              </a:ext>
            </a:extLst>
          </p:cNvPr>
          <p:cNvSpPr/>
          <p:nvPr/>
        </p:nvSpPr>
        <p:spPr>
          <a:xfrm>
            <a:off x="5565225" y="5833242"/>
            <a:ext cx="2065283" cy="56755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Strelica: desno 16">
            <a:extLst>
              <a:ext uri="{FF2B5EF4-FFF2-40B4-BE49-F238E27FC236}">
                <a16:creationId xmlns:a16="http://schemas.microsoft.com/office/drawing/2014/main" xmlns="" id="{06B5FCD1-1DD4-4FED-BD51-34AA0061D64C}"/>
              </a:ext>
            </a:extLst>
          </p:cNvPr>
          <p:cNvSpPr/>
          <p:nvPr/>
        </p:nvSpPr>
        <p:spPr>
          <a:xfrm>
            <a:off x="8841831" y="5833241"/>
            <a:ext cx="2065283" cy="56755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60851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5">
            <a:extLst>
              <a:ext uri="{FF2B5EF4-FFF2-40B4-BE49-F238E27FC236}">
                <a16:creationId xmlns:a16="http://schemas.microsoft.com/office/drawing/2014/main" xmlns="" id="{4834E95E-0B50-4895-98ED-9A40B4C357C8}"/>
              </a:ext>
            </a:extLst>
          </p:cNvPr>
          <p:cNvSpPr txBox="1">
            <a:spLocks/>
          </p:cNvSpPr>
          <p:nvPr/>
        </p:nvSpPr>
        <p:spPr>
          <a:xfrm>
            <a:off x="1072055" y="3240828"/>
            <a:ext cx="4114800" cy="1583422"/>
          </a:xfrm>
          <a:prstGeom prst="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hr-HR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dirty="0"/>
              <a:t>Što mislite, treba li se cijepiti protiv gripe?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D478614-15CA-475C-8EDF-372BD487B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53612"/>
            <a:ext cx="4014950" cy="561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80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82E0A03B-B074-4399-9582-94588C03F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593" y="2311557"/>
            <a:ext cx="5620407" cy="3304640"/>
          </a:xfrm>
        </p:spPr>
        <p:txBody>
          <a:bodyPr>
            <a:normAutofit lnSpcReduction="10000"/>
          </a:bodyPr>
          <a:lstStyle/>
          <a:p>
            <a:r>
              <a:rPr lang="hr-HR" dirty="0"/>
              <a:t>Gljivica</a:t>
            </a:r>
          </a:p>
          <a:p>
            <a:r>
              <a:rPr lang="hr-HR" dirty="0"/>
              <a:t>Naseljava vlažna mjesta</a:t>
            </a:r>
          </a:p>
          <a:p>
            <a:r>
              <a:rPr lang="hr-HR" dirty="0"/>
              <a:t>Vrlo štetna</a:t>
            </a:r>
          </a:p>
          <a:p>
            <a:r>
              <a:rPr lang="hr-HR" dirty="0"/>
              <a:t>Spore se nalaze i u zraku</a:t>
            </a:r>
          </a:p>
          <a:p>
            <a:r>
              <a:rPr lang="hr-HR" dirty="0"/>
              <a:t>Udisanje spora </a:t>
            </a:r>
          </a:p>
          <a:p>
            <a:pPr lvl="1"/>
            <a:r>
              <a:rPr lang="hr-HR" dirty="0"/>
              <a:t>upala pluća</a:t>
            </a:r>
          </a:p>
          <a:p>
            <a:pPr lvl="1"/>
            <a:r>
              <a:rPr lang="hr-HR" dirty="0"/>
              <a:t>bronhitis</a:t>
            </a:r>
          </a:p>
          <a:p>
            <a:pPr lvl="1"/>
            <a:r>
              <a:rPr lang="hr-HR" dirty="0"/>
              <a:t>astma  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91CD4B23-3E3F-4E2C-A85B-F5692AFC2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93" y="154068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Crna plijesan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C574274-A57A-4D4C-B32B-70DB362FE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212" y="1723008"/>
            <a:ext cx="6502195" cy="44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8227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2E64C59B-A8E9-445E-A8DE-393DF35C0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090" y="3476731"/>
            <a:ext cx="6828095" cy="628293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hlinkClick r:id="rId2"/>
              </a:rPr>
              <a:t>Kako zimi čuvati zdravlje</a:t>
            </a: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15559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C0AA06AB-F11E-4865-928B-BC9C02072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415" y="3208745"/>
            <a:ext cx="1147942" cy="114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705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136AAF-3795-4F50-9A48-5AC91973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1021"/>
            <a:ext cx="10515600" cy="770868"/>
          </a:xfrm>
          <a:solidFill>
            <a:srgbClr val="FF00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hr-HR" sz="4800" b="1" dirty="0">
                <a:solidFill>
                  <a:schemeClr val="bg1"/>
                </a:solidFill>
              </a:rPr>
              <a:t>IZLAZNA KARTICA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6B7B6D66-F448-4786-880B-9627FB249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3000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2" name="Tablica 21">
            <a:extLst>
              <a:ext uri="{FF2B5EF4-FFF2-40B4-BE49-F238E27FC236}">
                <a16:creationId xmlns:a16="http://schemas.microsoft.com/office/drawing/2014/main" xmlns="" id="{6DDB3E94-DD0B-45CB-8CF7-D0B6F176E6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7125375"/>
              </p:ext>
            </p:extLst>
          </p:nvPr>
        </p:nvGraphicFramePr>
        <p:xfrm>
          <a:off x="838200" y="2088001"/>
          <a:ext cx="10515600" cy="4470449"/>
        </p:xfrm>
        <a:graphic>
          <a:graphicData uri="http://schemas.openxmlformats.org/drawingml/2006/table">
            <a:tbl>
              <a:tblPr firstRow="1" firstCol="1" bandRow="1"/>
              <a:tblGrid>
                <a:gridCol w="3507907">
                  <a:extLst>
                    <a:ext uri="{9D8B030D-6E8A-4147-A177-3AD203B41FA5}">
                      <a16:colId xmlns:a16="http://schemas.microsoft.com/office/drawing/2014/main" xmlns="" val="3183618935"/>
                    </a:ext>
                  </a:extLst>
                </a:gridCol>
                <a:gridCol w="3505587">
                  <a:extLst>
                    <a:ext uri="{9D8B030D-6E8A-4147-A177-3AD203B41FA5}">
                      <a16:colId xmlns:a16="http://schemas.microsoft.com/office/drawing/2014/main" xmlns="" val="41352365"/>
                    </a:ext>
                  </a:extLst>
                </a:gridCol>
                <a:gridCol w="3502106">
                  <a:extLst>
                    <a:ext uri="{9D8B030D-6E8A-4147-A177-3AD203B41FA5}">
                      <a16:colId xmlns:a16="http://schemas.microsoft.com/office/drawing/2014/main" xmlns="" val="2058265276"/>
                    </a:ext>
                  </a:extLst>
                </a:gridCol>
              </a:tblGrid>
              <a:tr h="17755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r-HR" sz="3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hr-HR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ključna pojma koje</a:t>
                      </a:r>
                      <a:r>
                        <a:rPr lang="hr-HR" sz="2800" u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3200" u="sng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potpuno</a:t>
                      </a:r>
                      <a:r>
                        <a:rPr lang="hr-HR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razumijem</a:t>
                      </a:r>
                      <a:endParaRPr lang="hr-H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r-HR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hr-HR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ključna pojma koje </a:t>
                      </a:r>
                      <a:r>
                        <a:rPr lang="hr-HR" sz="3200" u="sng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djelomično</a:t>
                      </a:r>
                      <a:r>
                        <a:rPr lang="hr-HR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razumijem</a:t>
                      </a:r>
                      <a:endParaRPr lang="hr-H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r-HR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hr-HR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ključni pojam koji</a:t>
                      </a:r>
                      <a:r>
                        <a:rPr lang="hr-HR" sz="3200" u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uopće</a:t>
                      </a:r>
                      <a:r>
                        <a:rPr lang="hr-HR" sz="3200" u="sng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ne razumijem</a:t>
                      </a:r>
                      <a:endParaRPr lang="hr-HR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5998555"/>
                  </a:ext>
                </a:extLst>
              </a:tr>
              <a:tr h="26949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1095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70513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EA1EC8B-E993-42E4-8039-B5C77682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098" y="3075156"/>
            <a:ext cx="10322701" cy="3304640"/>
          </a:xfrm>
        </p:spPr>
        <p:txBody>
          <a:bodyPr/>
          <a:lstStyle/>
          <a:p>
            <a:r>
              <a:rPr lang="hr-HR" dirty="0">
                <a:hlinkClick r:id="rId2"/>
              </a:rPr>
              <a:t>Pojmovnik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Sažetak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3"/>
              </a:rPr>
              <a:t>Provjeri znanje</a:t>
            </a:r>
            <a:endParaRPr lang="hr-HR" dirty="0"/>
          </a:p>
          <a:p>
            <a:endParaRPr lang="hr-HR" dirty="0"/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xmlns="" id="{94EA6D8D-A2AB-46B3-90EE-1E9DF547B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70" y="1685229"/>
            <a:ext cx="11065355" cy="770868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/>
              <a:t>Kako zimi čuvati zdravlje</a:t>
            </a:r>
            <a:endParaRPr lang="hr-HR" sz="4800" b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79CFC8B-5BF6-456E-ADB1-DDD74E5ED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2" y="2938170"/>
            <a:ext cx="685800" cy="6667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B9F443E-1583-4C49-8701-2CF77A62C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10" y="3917599"/>
            <a:ext cx="733425" cy="7524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56AD40F-68B6-498B-A3A3-3078B0AF5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34" y="4990624"/>
            <a:ext cx="828675" cy="6953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5CE7E89-C594-4ED0-8DFB-CCFE8E163B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500" y="2476500"/>
            <a:ext cx="3464472" cy="34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94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BD2F0E42-6767-4444-AB7C-7F5EEA469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2759" y="1150883"/>
            <a:ext cx="4309240" cy="5707117"/>
          </a:xfrm>
          <a:solidFill>
            <a:srgbClr val="FF0000"/>
          </a:solidFill>
        </p:spPr>
        <p:txBody>
          <a:bodyPr>
            <a:normAutofit/>
          </a:bodyPr>
          <a:lstStyle/>
          <a:p>
            <a:endParaRPr lang="hr-HR" sz="6000" b="1" dirty="0">
              <a:latin typeface="+mj-lt"/>
            </a:endParaRPr>
          </a:p>
          <a:p>
            <a:r>
              <a:rPr lang="hr-HR" sz="6000" b="1" dirty="0" smtClean="0">
                <a:solidFill>
                  <a:schemeClr val="bg1"/>
                </a:solidFill>
                <a:latin typeface="+mj-lt"/>
              </a:rPr>
              <a:t>KAKO </a:t>
            </a:r>
            <a:r>
              <a:rPr lang="hr-HR" sz="6000" b="1" dirty="0">
                <a:solidFill>
                  <a:schemeClr val="bg1"/>
                </a:solidFill>
                <a:latin typeface="+mj-lt"/>
              </a:rPr>
              <a:t>ZIMI ČUVATI ZDRAVLJE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9500260-5559-4C73-B8EF-A6BC270FC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8"/>
          <a:stretch/>
        </p:blipFill>
        <p:spPr>
          <a:xfrm>
            <a:off x="0" y="1150883"/>
            <a:ext cx="7905398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223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8098" y="5791200"/>
            <a:ext cx="1202043" cy="36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9FFFEB21-0B67-4C6D-853E-146B06C54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45" y="2258079"/>
            <a:ext cx="10515600" cy="3304640"/>
          </a:xfrm>
        </p:spPr>
        <p:txBody>
          <a:bodyPr/>
          <a:lstStyle/>
          <a:p>
            <a:r>
              <a:rPr lang="hr-HR" dirty="0"/>
              <a:t>Virusi</a:t>
            </a:r>
          </a:p>
          <a:p>
            <a:r>
              <a:rPr lang="hr-HR" dirty="0"/>
              <a:t>Bakterije</a:t>
            </a:r>
          </a:p>
          <a:p>
            <a:endParaRPr lang="hr-HR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xmlns="" id="{F98E3A25-5E21-48DA-89A0-740B6294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45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Zarazne čestice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1487BEC-5288-41CC-9B8F-40DF41DA5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113" y="2500441"/>
            <a:ext cx="4091152" cy="361593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E240188-BA52-4A80-8374-96D855A28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894" y="2446031"/>
            <a:ext cx="4666937" cy="3615938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18A4A3BA-967C-4786-A49A-F7CA34586CF0}"/>
              </a:ext>
            </a:extLst>
          </p:cNvPr>
          <p:cNvSpPr txBox="1"/>
          <p:nvPr/>
        </p:nvSpPr>
        <p:spPr>
          <a:xfrm>
            <a:off x="3715407" y="6183905"/>
            <a:ext cx="2222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Virus gripe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0B2602CF-FE1E-401D-B104-6E9EC3B59F25}"/>
              </a:ext>
            </a:extLst>
          </p:cNvPr>
          <p:cNvSpPr txBox="1"/>
          <p:nvPr/>
        </p:nvSpPr>
        <p:spPr>
          <a:xfrm>
            <a:off x="6874265" y="6116379"/>
            <a:ext cx="5276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Bakterija </a:t>
            </a:r>
            <a:r>
              <a:rPr lang="hr-HR" sz="2000" b="1" dirty="0" smtClean="0"/>
              <a:t>streptokok </a:t>
            </a:r>
            <a:endParaRPr lang="hr-HR" sz="2000" b="1" dirty="0"/>
          </a:p>
          <a:p>
            <a:pPr algn="ctr"/>
            <a:r>
              <a:rPr lang="hr-HR" sz="2000" dirty="0" smtClean="0"/>
              <a:t>–</a:t>
            </a:r>
            <a:r>
              <a:rPr lang="hr-HR" sz="2000" dirty="0" smtClean="0"/>
              <a:t> </a:t>
            </a:r>
            <a:r>
              <a:rPr lang="hr-HR" sz="2000" dirty="0"/>
              <a:t>uzročnik upale pluća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E29A409B-1BF0-4CDF-882F-82E9B54C3669}"/>
              </a:ext>
            </a:extLst>
          </p:cNvPr>
          <p:cNvSpPr txBox="1"/>
          <p:nvPr/>
        </p:nvSpPr>
        <p:spPr>
          <a:xfrm>
            <a:off x="527972" y="4867870"/>
            <a:ext cx="2255141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hr-HR" dirty="0"/>
              <a:t>Pomoću aplikacije e-sfera očitajte </a:t>
            </a:r>
            <a:r>
              <a:rPr lang="hr-HR" dirty="0" err="1"/>
              <a:t>Zappar</a:t>
            </a:r>
            <a:r>
              <a:rPr lang="hr-HR" dirty="0"/>
              <a:t> kod  na 69. stranici. </a:t>
            </a:r>
          </a:p>
        </p:txBody>
      </p:sp>
    </p:spTree>
    <p:extLst>
      <p:ext uri="{BB962C8B-B14F-4D97-AF65-F5344CB8AC3E}">
        <p14:creationId xmlns:p14="http://schemas.microsoft.com/office/powerpoint/2010/main" xmlns="" val="522030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788D5CB4-C408-4148-9358-18BDA4195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62" y="1910805"/>
            <a:ext cx="6382406" cy="4876367"/>
          </a:xfrm>
        </p:spPr>
        <p:txBody>
          <a:bodyPr>
            <a:normAutofit/>
          </a:bodyPr>
          <a:lstStyle/>
          <a:p>
            <a:r>
              <a:rPr lang="hr-HR" dirty="0"/>
              <a:t>Kapljično širenje (kašljanje, kihanje)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5BEB4DF-42A8-4E28-9B9B-FB3A3C7A5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55508"/>
            <a:ext cx="5880538" cy="393261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1AA0E10-4CDE-4AB8-9C88-D2CE87B12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63" y="3429000"/>
            <a:ext cx="5143500" cy="2162175"/>
          </a:xfrm>
          <a:prstGeom prst="rect">
            <a:avLst/>
          </a:prstGeom>
        </p:spPr>
      </p:pic>
      <p:pic>
        <p:nvPicPr>
          <p:cNvPr id="6" name="Grafika 5" descr="Video camera outline">
            <a:extLst>
              <a:ext uri="{FF2B5EF4-FFF2-40B4-BE49-F238E27FC236}">
                <a16:creationId xmlns:a16="http://schemas.microsoft.com/office/drawing/2014/main" xmlns="" id="{51A67F55-6F69-4691-BBE0-A49F7F8C4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17813" y="5904304"/>
            <a:ext cx="914400" cy="91440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86276E82-6171-4A11-B042-B85EC5179ECE}"/>
              </a:ext>
            </a:extLst>
          </p:cNvPr>
          <p:cNvSpPr txBox="1"/>
          <p:nvPr/>
        </p:nvSpPr>
        <p:spPr>
          <a:xfrm>
            <a:off x="8983579" y="6241755"/>
            <a:ext cx="2218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r-HR" sz="2000" i="0" u="none" strike="noStrike" dirty="0">
                <a:solidFill>
                  <a:srgbClr val="FFFFFF"/>
                </a:solidFill>
                <a:effectLst/>
                <a:hlinkClick r:id="rId6"/>
              </a:rPr>
              <a:t>Kišu li i životinje?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428171CD-595C-48EF-A286-9FA9909CCE00}"/>
              </a:ext>
            </a:extLst>
          </p:cNvPr>
          <p:cNvSpPr txBox="1"/>
          <p:nvPr/>
        </p:nvSpPr>
        <p:spPr>
          <a:xfrm>
            <a:off x="771525" y="6136268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7"/>
              </a:rPr>
              <a:t>Vizualno+</a:t>
            </a:r>
            <a:endParaRPr lang="hr-HR" sz="2000" b="1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9B1D994D-FF67-4ACA-BA6B-9C0B90E2B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07710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9474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6C24003-D888-4F80-BE51-AAD939B82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81" y="2665251"/>
            <a:ext cx="8100848" cy="3972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Zarazne čestice </a:t>
            </a:r>
          </a:p>
          <a:p>
            <a:pPr lvl="1"/>
            <a:r>
              <a:rPr lang="hr-HR" sz="2800" dirty="0"/>
              <a:t>pogoduje im topao i vlažan zrak (zatvoreni prostori)</a:t>
            </a:r>
          </a:p>
          <a:p>
            <a:pPr lvl="1"/>
            <a:r>
              <a:rPr lang="hr-HR" sz="2800" dirty="0"/>
              <a:t>manja količina UV </a:t>
            </a:r>
            <a:r>
              <a:rPr lang="hr-HR" sz="2800" dirty="0" smtClean="0"/>
              <a:t>zračenja (</a:t>
            </a:r>
            <a:r>
              <a:rPr lang="hr-HR" sz="2800" dirty="0"/>
              <a:t>UV zračenje uništava zarazne čestice u zraku)</a:t>
            </a:r>
          </a:p>
          <a:p>
            <a:pPr marL="0" indent="0">
              <a:buNone/>
            </a:pPr>
            <a:r>
              <a:rPr lang="hr-HR" b="1" dirty="0"/>
              <a:t>Ljudi</a:t>
            </a:r>
          </a:p>
          <a:p>
            <a:pPr lvl="1"/>
            <a:r>
              <a:rPr lang="hr-HR" sz="2800" dirty="0"/>
              <a:t>Rjeđe borave i kreću se na otvorenom</a:t>
            </a:r>
          </a:p>
          <a:p>
            <a:pPr lvl="1"/>
            <a:r>
              <a:rPr lang="hr-HR" sz="2800" dirty="0"/>
              <a:t>Zimska prehrana  sadrži manje svježeg voća i povrća = manje vitamina i minerala – </a:t>
            </a:r>
            <a:r>
              <a:rPr lang="hr-HR" sz="2800" b="1" dirty="0"/>
              <a:t>SMANJENA OTPORNOST ORGANIZMA NA BOLESTI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A7FE02D6-4F7D-4BA4-A0E5-7833F904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82" y="1423269"/>
            <a:ext cx="8100848" cy="770868"/>
          </a:xfrm>
        </p:spPr>
        <p:txBody>
          <a:bodyPr>
            <a:noAutofit/>
          </a:bodyPr>
          <a:lstStyle/>
          <a:p>
            <a:r>
              <a:rPr lang="hr-HR" sz="3600" b="1" dirty="0"/>
              <a:t>ZIMA – godišnje doba u kojem češće obolijevamo od zaraznih bolesti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C89C403-A085-44D7-BD7B-D88F848CA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582" y="4440491"/>
            <a:ext cx="3310101" cy="236584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5461882-1F3D-4135-9457-302CADEBD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582" y="1970690"/>
            <a:ext cx="3310101" cy="220673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4282F2F-7E1D-43FB-8550-70629B764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053" y="1154583"/>
            <a:ext cx="809625" cy="714375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5BF01CCB-B995-4DE0-A52F-BED9FD46858F}"/>
              </a:ext>
            </a:extLst>
          </p:cNvPr>
          <p:cNvSpPr txBox="1"/>
          <p:nvPr/>
        </p:nvSpPr>
        <p:spPr>
          <a:xfrm>
            <a:off x="10339416" y="1307513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5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12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EA083443-8C87-42F9-ABE3-297127D60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65842"/>
            <a:ext cx="5257800" cy="2357951"/>
          </a:xfrm>
        </p:spPr>
        <p:txBody>
          <a:bodyPr/>
          <a:lstStyle/>
          <a:p>
            <a:r>
              <a:rPr lang="hr-HR" dirty="0"/>
              <a:t>Prozračivati prostor u kojem boravimo</a:t>
            </a:r>
          </a:p>
          <a:p>
            <a:r>
              <a:rPr lang="hr-HR" dirty="0"/>
              <a:t>Boraviti na svježem zraku (Suncu)</a:t>
            </a:r>
          </a:p>
          <a:p>
            <a:r>
              <a:rPr lang="hr-HR" dirty="0"/>
              <a:t>Održavati higijenu</a:t>
            </a:r>
          </a:p>
          <a:p>
            <a:r>
              <a:rPr lang="hr-HR" dirty="0"/>
              <a:t>Ojačati imunitet (voće i povrće)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0F04AD3F-CC57-46C5-B07F-216BD6536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14" y="1540672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Kako spriječiti širenje uzročnika zaraznih bolesti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A93155E-BF40-47D7-80A5-DBB1DE46D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79571"/>
            <a:ext cx="5956308" cy="3956647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C6D4F3FC-ADC7-46AD-BA33-6690CC2F50F6}"/>
              </a:ext>
            </a:extLst>
          </p:cNvPr>
          <p:cNvSpPr txBox="1"/>
          <p:nvPr/>
        </p:nvSpPr>
        <p:spPr>
          <a:xfrm>
            <a:off x="999564" y="5520555"/>
            <a:ext cx="492827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DDS Istraži</a:t>
            </a:r>
          </a:p>
          <a:p>
            <a:r>
              <a:rPr lang="hr-HR" sz="2000" dirty="0">
                <a:hlinkClick r:id="rId3"/>
              </a:rPr>
              <a:t>Kako se nositi s virozama</a:t>
            </a:r>
            <a:endParaRPr lang="hr-HR" sz="2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E024DCE-4E8E-48EF-B8AE-0AB28D1CA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14" y="5206584"/>
            <a:ext cx="668375" cy="62794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9809FAF-16E6-491B-9816-44F9B45C7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135" y="1758500"/>
            <a:ext cx="809625" cy="71437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E69C7CE4-C8D1-4C95-9BC4-FC07B394F4FD}"/>
              </a:ext>
            </a:extLst>
          </p:cNvPr>
          <p:cNvSpPr txBox="1"/>
          <p:nvPr/>
        </p:nvSpPr>
        <p:spPr>
          <a:xfrm>
            <a:off x="10428498" y="1911430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2DD6755F-C415-4EC9-B0EA-A6E17F57E3A4}"/>
              </a:ext>
            </a:extLst>
          </p:cNvPr>
          <p:cNvSpPr txBox="1"/>
          <p:nvPr/>
        </p:nvSpPr>
        <p:spPr>
          <a:xfrm>
            <a:off x="10461760" y="1273849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3E9AD0A9-3296-4852-81A3-6723072DB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0235" y="1145291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37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8D911518-94C8-4000-8C99-6D4A3B562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4742793" cy="3304640"/>
          </a:xfrm>
        </p:spPr>
        <p:txBody>
          <a:bodyPr/>
          <a:lstStyle/>
          <a:p>
            <a:r>
              <a:rPr lang="hr-HR" dirty="0"/>
              <a:t>Gripa</a:t>
            </a:r>
          </a:p>
          <a:p>
            <a:r>
              <a:rPr lang="hr-HR" dirty="0"/>
              <a:t>Prehlada </a:t>
            </a:r>
          </a:p>
          <a:p>
            <a:r>
              <a:rPr lang="hr-HR" dirty="0"/>
              <a:t>Angina (gnojna upala grla)</a:t>
            </a:r>
          </a:p>
          <a:p>
            <a:r>
              <a:rPr lang="hr-HR" dirty="0"/>
              <a:t>Upala pluća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B1B83BD1-5855-4E61-97D7-4B6D6625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45" y="1802729"/>
            <a:ext cx="4474779" cy="770868"/>
          </a:xfrm>
        </p:spPr>
        <p:txBody>
          <a:bodyPr>
            <a:noAutofit/>
          </a:bodyPr>
          <a:lstStyle/>
          <a:p>
            <a:r>
              <a:rPr lang="hr-HR" sz="3600" b="1" dirty="0"/>
              <a:t>Zarazne bolesti dišnog sustava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C726543-6F7C-4338-8CEC-6387A1F80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9" r="12510"/>
          <a:stretch/>
        </p:blipFill>
        <p:spPr>
          <a:xfrm>
            <a:off x="5722882" y="1590493"/>
            <a:ext cx="6166946" cy="5142264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DD9ED230-8A12-42CC-BE1E-2570C53B3639}"/>
              </a:ext>
            </a:extLst>
          </p:cNvPr>
          <p:cNvSpPr txBox="1"/>
          <p:nvPr/>
        </p:nvSpPr>
        <p:spPr>
          <a:xfrm>
            <a:off x="1197453" y="5979686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3"/>
              </a:rPr>
              <a:t>Vizualno+</a:t>
            </a:r>
            <a:endParaRPr lang="hr-HR" sz="2000" b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54CC6A5-E068-4A44-B4C7-61F72024D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28" y="5851128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3537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xmlns="" id="{FFE94A9D-95F0-490F-B21E-1AB9A3525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879" y="1194074"/>
            <a:ext cx="3624390" cy="5663926"/>
          </a:xfrm>
        </p:spPr>
        <p:txBody>
          <a:bodyPr>
            <a:normAutofit/>
          </a:bodyPr>
          <a:lstStyle/>
          <a:p>
            <a:r>
              <a:rPr lang="hr-HR" sz="4800" b="1" dirty="0"/>
              <a:t>ŽIVO BIĆE MOŽE NASTATI SAMO IZ ŽIVOG BIĆA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D92309A-AECB-4F56-A69F-496E7464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913" y="1126414"/>
            <a:ext cx="7634087" cy="57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6149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DBDFA9B8-D99C-4B53-952E-494B5537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662"/>
            <a:ext cx="10515600" cy="4945134"/>
          </a:xfrm>
        </p:spPr>
        <p:txBody>
          <a:bodyPr>
            <a:normAutofit/>
          </a:bodyPr>
          <a:lstStyle/>
          <a:p>
            <a:r>
              <a:rPr lang="hr-HR" dirty="0"/>
              <a:t>Razvoj znanosti i tehnologije – otkriće mikroorganizama</a:t>
            </a:r>
          </a:p>
          <a:p>
            <a:r>
              <a:rPr lang="hr-HR" dirty="0"/>
              <a:t>Bakterije, gljivice</a:t>
            </a:r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7F83E04-66E4-4EA6-A3FC-BC32A6807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4" y="2482904"/>
            <a:ext cx="729615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5555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314</Words>
  <Application>Microsoft Office PowerPoint</Application>
  <PresentationFormat>Custom</PresentationFormat>
  <Paragraphs>92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Slide 1</vt:lpstr>
      <vt:lpstr>Slide 2</vt:lpstr>
      <vt:lpstr>Zarazne čestice</vt:lpstr>
      <vt:lpstr>Slide 4</vt:lpstr>
      <vt:lpstr>ZIMA – godišnje doba u kojem češće obolijevamo od zaraznih bolesti</vt:lpstr>
      <vt:lpstr>Kako spriječiti širenje uzročnika zaraznih bolesti</vt:lpstr>
      <vt:lpstr>Zarazne bolesti dišnog sustava</vt:lpstr>
      <vt:lpstr>ŽIVO BIĆE MOŽE NASTATI SAMO IZ ŽIVOG BIĆA</vt:lpstr>
      <vt:lpstr>Slide 9</vt:lpstr>
      <vt:lpstr>Bakterije i gljivice</vt:lpstr>
      <vt:lpstr>Slide 11</vt:lpstr>
      <vt:lpstr>Slide 12</vt:lpstr>
      <vt:lpstr>Crna plijesan</vt:lpstr>
      <vt:lpstr>   Vježbom ponovi …</vt:lpstr>
      <vt:lpstr>IZLAZNA KARTICA</vt:lpstr>
      <vt:lpstr>Kako zimi čuvati zdravlje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24</cp:revision>
  <dcterms:created xsi:type="dcterms:W3CDTF">2021-01-04T08:54:24Z</dcterms:created>
  <dcterms:modified xsi:type="dcterms:W3CDTF">2021-08-13T12:10:07Z</dcterms:modified>
</cp:coreProperties>
</file>